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62" r:id="rId5"/>
    <p:sldId id="258" r:id="rId6"/>
    <p:sldId id="259" r:id="rId7"/>
    <p:sldId id="263" r:id="rId8"/>
    <p:sldId id="260" r:id="rId9"/>
    <p:sldId id="264" r:id="rId10"/>
    <p:sldId id="265" r:id="rId11"/>
    <p:sldId id="266" r:id="rId12"/>
    <p:sldId id="267" r:id="rId13"/>
    <p:sldId id="268" r:id="rId14"/>
    <p:sldId id="269" r:id="rId15"/>
    <p:sldId id="270" r:id="rId16"/>
    <p:sldId id="271" r:id="rId17"/>
    <p:sldId id="286" r:id="rId18"/>
    <p:sldId id="272" r:id="rId19"/>
    <p:sldId id="274" r:id="rId20"/>
    <p:sldId id="279" r:id="rId21"/>
    <p:sldId id="297" r:id="rId22"/>
    <p:sldId id="276" r:id="rId23"/>
    <p:sldId id="277" r:id="rId24"/>
    <p:sldId id="278" r:id="rId25"/>
    <p:sldId id="280" r:id="rId26"/>
    <p:sldId id="281" r:id="rId27"/>
    <p:sldId id="282" r:id="rId28"/>
    <p:sldId id="29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rcRect b="3795"/>
          <a:stretch>
            <a:fillRect/>
          </a:stretch>
        </p:blipFill>
        <p:spPr>
          <a:xfrm>
            <a:off x="0" y="260350"/>
            <a:ext cx="12192000" cy="6597650"/>
          </a:xfrm>
          <a:prstGeom prst="rect">
            <a:avLst/>
          </a:prstGeom>
          <a:noFill/>
          <a:ln w="9525">
            <a:noFill/>
          </a:ln>
        </p:spPr>
      </p:pic>
      <p:sp>
        <p:nvSpPr>
          <p:cNvPr id="2051" name="Rectangle 3"/>
          <p:cNvSpPr>
            <a:spLocks noGrp="1" noChangeArrowheads="1"/>
          </p:cNvSpPr>
          <p:nvPr>
            <p:ph type="ctrTitle"/>
          </p:nvPr>
        </p:nvSpPr>
        <p:spPr>
          <a:xfrm>
            <a:off x="624417" y="620713"/>
            <a:ext cx="10943167" cy="1082675"/>
          </a:xfrm>
        </p:spPr>
        <p:txBody>
          <a:bodyPr/>
          <a:lstStyle>
            <a:lvl1pPr>
              <a:defRPr/>
            </a:lvl1pPr>
          </a:lstStyle>
          <a:p>
            <a:pPr lvl="0"/>
            <a:r>
              <a:rPr lang="en-US" altLang="zh-CN" noProof="0" smtClean="0"/>
              <a:t>Click to edit Master title style</a:t>
            </a:r>
            <a:endParaRPr lang="en-US" altLang="zh-CN" noProof="0" smtClean="0"/>
          </a:p>
        </p:txBody>
      </p:sp>
      <p:sp>
        <p:nvSpPr>
          <p:cNvPr id="2052" name="Rectangle 4"/>
          <p:cNvSpPr>
            <a:spLocks noGrp="1" noChangeArrowheads="1"/>
          </p:cNvSpPr>
          <p:nvPr>
            <p:ph type="subTitle" idx="1"/>
          </p:nvPr>
        </p:nvSpPr>
        <p:spPr>
          <a:xfrm>
            <a:off x="626533" y="1843088"/>
            <a:ext cx="10949517" cy="981075"/>
          </a:xfrm>
        </p:spPr>
        <p:txBody>
          <a:bodyPr/>
          <a:lstStyle>
            <a:lvl1pPr marL="0" indent="0">
              <a:buFontTx/>
              <a:buNone/>
              <a:defRPr/>
            </a:lvl1pPr>
          </a:lstStyle>
          <a:p>
            <a:pPr lvl="0"/>
            <a:r>
              <a:rPr lang="en-US" altLang="zh-CN" noProof="0" smtClean="0"/>
              <a:t>Click to edit Master subtitle style</a:t>
            </a:r>
            <a:endParaRPr lang="en-US" altLang="zh-CN" noProof="0" smtClean="0"/>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1026" name="Picture 2"/>
          <p:cNvPicPr>
            <a:picLocks noChangeAspect="1"/>
          </p:cNvPicPr>
          <p:nvPr/>
        </p:nvPicPr>
        <p:blipFill>
          <a:blip r:embed="rId12"/>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89405" y="2694305"/>
            <a:ext cx="9144000" cy="1835785"/>
          </a:xfrm>
        </p:spPr>
        <p:txBody>
          <a:bodyPr/>
          <a:lstStyle/>
          <a:p>
            <a:pPr algn="ctr"/>
            <a:r>
              <a:rPr lang="vi-VN" sz="2000" b="1" dirty="0" smtClean="0">
                <a:solidFill>
                  <a:schemeClr val="tx1"/>
                </a:solidFill>
                <a:latin typeface="Times New Roman" panose="02020603050405020304" charset="0"/>
                <a:cs typeface="Times New Roman" panose="02020603050405020304" charset="0"/>
                <a:sym typeface="+mn-ea"/>
              </a:rPr>
              <a:t>BÁO CÁO ĐỒ ÁN CƠ SỞ NGHÀNH</a:t>
            </a:r>
            <a:endParaRPr lang="vi-VN" sz="2000" b="1" dirty="0" smtClean="0">
              <a:solidFill>
                <a:schemeClr val="tx1"/>
              </a:solidFill>
              <a:latin typeface="Times New Roman" panose="02020603050405020304" charset="0"/>
              <a:cs typeface="Times New Roman" panose="02020603050405020304" charset="0"/>
            </a:endParaRPr>
          </a:p>
          <a:p>
            <a:pPr algn="ctr"/>
            <a:r>
              <a:rPr lang="vi-VN" sz="2000" b="1" dirty="0" smtClean="0">
                <a:solidFill>
                  <a:schemeClr val="tx1"/>
                </a:solidFill>
                <a:latin typeface="Times New Roman" panose="02020603050405020304" charset="0"/>
                <a:cs typeface="Times New Roman" panose="02020603050405020304" charset="0"/>
                <a:sym typeface="+mn-ea"/>
              </a:rPr>
              <a:t>HỌC KỲ I, NĂM HỌC 2022-2023</a:t>
            </a:r>
            <a:endParaRPr lang="vi-VN" sz="2000" b="1" dirty="0" smtClean="0">
              <a:solidFill>
                <a:schemeClr val="tx1"/>
              </a:solidFill>
              <a:latin typeface="Times New Roman" panose="02020603050405020304" charset="0"/>
              <a:cs typeface="Times New Roman" panose="02020603050405020304" charset="0"/>
            </a:endParaRPr>
          </a:p>
          <a:p>
            <a:pPr algn="ctr"/>
            <a:r>
              <a:rPr lang="vi-VN" sz="2000" b="1" dirty="0" smtClean="0">
                <a:solidFill>
                  <a:schemeClr val="tx1"/>
                </a:solidFill>
                <a:latin typeface="Times New Roman" panose="02020603050405020304" charset="0"/>
                <a:cs typeface="Times New Roman" panose="02020603050405020304" charset="0"/>
                <a:sym typeface="+mn-ea"/>
              </a:rPr>
              <a:t>ĐỀ TÀI: </a:t>
            </a:r>
            <a:r>
              <a:rPr lang="en-US" altLang="vi-VN" sz="2000" b="1" dirty="0" smtClean="0">
                <a:solidFill>
                  <a:schemeClr val="tx1"/>
                </a:solidFill>
                <a:latin typeface="Times New Roman" panose="02020603050405020304" charset="0"/>
                <a:cs typeface="Times New Roman" panose="02020603050405020304" charset="0"/>
                <a:sym typeface="+mn-ea"/>
              </a:rPr>
              <a:t>XÂY DỰNG WEBSITE GIỚI THIỆU LÀNG NGHỀ TRUYỀN THỐNG </a:t>
            </a:r>
            <a:endParaRPr lang="en-US" altLang="vi-VN" sz="2000" b="1" dirty="0" smtClean="0">
              <a:solidFill>
                <a:schemeClr val="tx1"/>
              </a:solidFill>
              <a:latin typeface="Times New Roman" panose="02020603050405020304" charset="0"/>
              <a:cs typeface="Times New Roman" panose="02020603050405020304" charset="0"/>
              <a:sym typeface="+mn-ea"/>
            </a:endParaRPr>
          </a:p>
          <a:p>
            <a:pPr algn="ctr"/>
            <a:r>
              <a:rPr lang="en-US" altLang="vi-VN" sz="2000" b="1" dirty="0" smtClean="0">
                <a:solidFill>
                  <a:schemeClr val="tx1"/>
                </a:solidFill>
                <a:latin typeface="Times New Roman" panose="02020603050405020304" charset="0"/>
                <a:cs typeface="Times New Roman" panose="02020603050405020304" charset="0"/>
                <a:sym typeface="+mn-ea"/>
              </a:rPr>
              <a:t>CỦA TỈNH TRÀ VINH</a:t>
            </a:r>
            <a:endParaRPr lang="en-US" altLang="vi-VN" sz="2000" b="1" dirty="0" smtClean="0">
              <a:solidFill>
                <a:schemeClr val="tx1"/>
              </a:solidFill>
              <a:latin typeface="Times New Roman" panose="02020603050405020304" charset="0"/>
              <a:cs typeface="Times New Roman" panose="02020603050405020304" charset="0"/>
              <a:sym typeface="+mn-ea"/>
            </a:endParaRPr>
          </a:p>
          <a:p>
            <a:pPr algn="ctr"/>
            <a:endParaRPr lang="en-US" altLang="vi-VN" sz="2000" b="1" dirty="0" smtClean="0">
              <a:solidFill>
                <a:schemeClr val="tx1"/>
              </a:solidFill>
              <a:latin typeface="Times New Roman" panose="02020603050405020304" charset="0"/>
              <a:cs typeface="Times New Roman" panose="02020603050405020304" charset="0"/>
              <a:sym typeface="+mn-ea"/>
            </a:endParaRPr>
          </a:p>
        </p:txBody>
      </p:sp>
      <p:sp>
        <p:nvSpPr>
          <p:cNvPr id="5" name="Text Box 4"/>
          <p:cNvSpPr txBox="1"/>
          <p:nvPr/>
        </p:nvSpPr>
        <p:spPr>
          <a:xfrm>
            <a:off x="412115" y="214630"/>
            <a:ext cx="11368405" cy="645160"/>
          </a:xfrm>
          <a:prstGeom prst="rect">
            <a:avLst/>
          </a:prstGeom>
          <a:noFill/>
        </p:spPr>
        <p:txBody>
          <a:bodyPr wrap="square" rtlCol="0" anchor="t">
            <a:spAutoFit/>
          </a:bodyPr>
          <a:p>
            <a:pPr algn="ctr"/>
            <a:r>
              <a:rPr lang="vi-VN" dirty="0" smtClean="0">
                <a:sym typeface="+mn-ea"/>
              </a:rPr>
              <a:t>KHOA KĨ THUẬT VÀ CÔNG NGHỆ</a:t>
            </a:r>
            <a:br>
              <a:rPr lang="vi-VN" dirty="0" smtClean="0">
                <a:sym typeface="+mn-ea"/>
              </a:rPr>
            </a:br>
            <a:r>
              <a:rPr lang="vi-VN" b="1" dirty="0" smtClean="0">
                <a:sym typeface="+mn-ea"/>
              </a:rPr>
              <a:t>BỘ MÔN CÔNG NGHỆ THÔNG TIN</a:t>
            </a:r>
            <a:endParaRPr lang="en-US"/>
          </a:p>
        </p:txBody>
      </p:sp>
      <p:pic>
        <p:nvPicPr>
          <p:cNvPr id="2" name="Picture -2147482624" descr="images"/>
          <p:cNvPicPr>
            <a:picLocks noChangeAspect="1"/>
          </p:cNvPicPr>
          <p:nvPr/>
        </p:nvPicPr>
        <p:blipFill>
          <a:blip r:embed="rId1"/>
          <a:stretch>
            <a:fillRect/>
          </a:stretch>
        </p:blipFill>
        <p:spPr>
          <a:xfrm>
            <a:off x="5377815" y="951865"/>
            <a:ext cx="1566545" cy="1534160"/>
          </a:xfrm>
          <a:prstGeom prst="rect">
            <a:avLst/>
          </a:prstGeom>
          <a:noFill/>
          <a:ln w="9525">
            <a:noFill/>
          </a:ln>
        </p:spPr>
      </p:pic>
      <p:sp>
        <p:nvSpPr>
          <p:cNvPr id="6" name="Text Box 5"/>
          <p:cNvSpPr txBox="1"/>
          <p:nvPr/>
        </p:nvSpPr>
        <p:spPr>
          <a:xfrm>
            <a:off x="1144270" y="4530090"/>
            <a:ext cx="2833370" cy="645160"/>
          </a:xfrm>
          <a:prstGeom prst="rect">
            <a:avLst/>
          </a:prstGeom>
          <a:noFill/>
        </p:spPr>
        <p:txBody>
          <a:bodyPr wrap="square" rtlCol="0" anchor="t">
            <a:spAutoFit/>
          </a:bodyPr>
          <a:p>
            <a:r>
              <a:rPr lang="vi-VN" b="1" dirty="0" smtClean="0">
                <a:sym typeface="+mn-ea"/>
              </a:rPr>
              <a:t>Giáo viên hướng dẫn</a:t>
            </a:r>
            <a:r>
              <a:rPr lang="vi-VN" dirty="0" smtClean="0">
                <a:sym typeface="+mn-ea"/>
              </a:rPr>
              <a:t>:</a:t>
            </a:r>
            <a:endParaRPr lang="vi-VN" dirty="0" smtClean="0"/>
          </a:p>
          <a:p>
            <a:r>
              <a:rPr lang="en-US" altLang="vi-VN" dirty="0" smtClean="0">
                <a:sym typeface="+mn-ea"/>
              </a:rPr>
              <a:t>Võ Thành C</a:t>
            </a:r>
            <a:r>
              <a:rPr lang="vi-VN" dirty="0" smtClean="0">
                <a:sym typeface="+mn-ea"/>
              </a:rPr>
              <a:t> </a:t>
            </a:r>
            <a:endParaRPr lang="en-US"/>
          </a:p>
        </p:txBody>
      </p:sp>
      <p:sp>
        <p:nvSpPr>
          <p:cNvPr id="7" name="Text Box 6"/>
          <p:cNvSpPr txBox="1"/>
          <p:nvPr/>
        </p:nvSpPr>
        <p:spPr>
          <a:xfrm>
            <a:off x="8193405" y="4530090"/>
            <a:ext cx="3016250" cy="1198880"/>
          </a:xfrm>
          <a:prstGeom prst="rect">
            <a:avLst/>
          </a:prstGeom>
          <a:noFill/>
        </p:spPr>
        <p:txBody>
          <a:bodyPr wrap="square" rtlCol="0" anchor="t">
            <a:spAutoFit/>
          </a:bodyPr>
          <a:p>
            <a:r>
              <a:rPr lang="vi-VN" b="1" dirty="0" smtClean="0">
                <a:sym typeface="+mn-ea"/>
              </a:rPr>
              <a:t>Sinh viên thực hiện</a:t>
            </a:r>
            <a:r>
              <a:rPr lang="vi-VN" dirty="0" smtClean="0">
                <a:sym typeface="+mn-ea"/>
              </a:rPr>
              <a:t>:</a:t>
            </a:r>
            <a:endParaRPr lang="vi-VN" dirty="0" smtClean="0"/>
          </a:p>
          <a:p>
            <a:r>
              <a:rPr lang="en-US" altLang="vi-VN" dirty="0" smtClean="0">
                <a:sym typeface="+mn-ea"/>
              </a:rPr>
              <a:t>Kim Dương Tuấn</a:t>
            </a:r>
            <a:endParaRPr lang="vi-VN" dirty="0" smtClean="0">
              <a:sym typeface="+mn-ea"/>
            </a:endParaRPr>
          </a:p>
          <a:p>
            <a:r>
              <a:rPr lang="vi-VN" dirty="0" smtClean="0">
                <a:sym typeface="+mn-ea"/>
              </a:rPr>
              <a:t>Lớp: DA20TTA</a:t>
            </a:r>
            <a:endParaRPr lang="vi-VN" dirty="0" smtClean="0"/>
          </a:p>
          <a:p>
            <a:r>
              <a:rPr lang="vi-VN" dirty="0" smtClean="0">
                <a:sym typeface="+mn-ea"/>
              </a:rPr>
              <a:t>MSSV: 1101200</a:t>
            </a:r>
            <a:r>
              <a:rPr lang="en-US" altLang="vi-VN" dirty="0" smtClean="0">
                <a:sym typeface="+mn-ea"/>
              </a:rPr>
              <a:t>8</a:t>
            </a:r>
            <a:r>
              <a:rPr lang="vi-VN" dirty="0" smtClean="0">
                <a:sym typeface="+mn-ea"/>
              </a:rPr>
              <a:t>3</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ounded Rectangle 3"/>
          <p:cNvSpPr/>
          <p:nvPr/>
        </p:nvSpPr>
        <p:spPr>
          <a:xfrm>
            <a:off x="3123565" y="1734820"/>
            <a:ext cx="5532755" cy="2671445"/>
          </a:xfrm>
          <a:prstGeom prst="roundRect">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5" name="Text Box 4"/>
          <p:cNvSpPr txBox="1"/>
          <p:nvPr/>
        </p:nvSpPr>
        <p:spPr>
          <a:xfrm>
            <a:off x="3491230" y="2297430"/>
            <a:ext cx="4797425" cy="1753235"/>
          </a:xfrm>
          <a:prstGeom prst="rect">
            <a:avLst/>
          </a:prstGeom>
          <a:noFill/>
        </p:spPr>
        <p:txBody>
          <a:bodyPr wrap="square" rtlCol="0">
            <a:spAutoFit/>
          </a:bodyPr>
          <a:p>
            <a:pPr algn="ctr"/>
            <a:r>
              <a:rPr lang="en-US" sz="5400">
                <a:solidFill>
                  <a:schemeClr val="bg1"/>
                </a:solidFill>
                <a:latin typeface="Times New Roman" panose="02020603050405020304" charset="0"/>
                <a:cs typeface="Times New Roman" panose="02020603050405020304" charset="0"/>
              </a:rPr>
              <a:t>ĐÁNH GIÁ KẾT QUẢ</a:t>
            </a:r>
            <a:endParaRPr lang="en-US" sz="5400">
              <a:solidFill>
                <a:schemeClr val="bg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t>ĐÁNH GIÁ KẾT QUẢ</a:t>
            </a:r>
            <a:endParaRPr lang="en-US"/>
          </a:p>
        </p:txBody>
      </p:sp>
      <p:sp>
        <p:nvSpPr>
          <p:cNvPr id="3" name="Content Placeholder 2"/>
          <p:cNvSpPr>
            <a:spLocks noGrp="1"/>
          </p:cNvSpPr>
          <p:nvPr>
            <p:ph sz="half" idx="1"/>
          </p:nvPr>
        </p:nvSpPr>
        <p:spPr>
          <a:xfrm>
            <a:off x="609600" y="1174750"/>
            <a:ext cx="6501130" cy="4953000"/>
          </a:xfrm>
        </p:spPr>
        <p:txBody>
          <a:bodyPr/>
          <a:p>
            <a:pPr marL="0" indent="0">
              <a:buNone/>
            </a:pPr>
            <a:r>
              <a:rPr lang="en-US" sz="2800">
                <a:latin typeface="Times New Roman" panose="02020603050405020304" charset="0"/>
                <a:cs typeface="Times New Roman" panose="02020603050405020304" charset="0"/>
              </a:rPr>
              <a:t>BẢNG CƠ SỞ DỮ LIỆU</a:t>
            </a:r>
            <a:endParaRPr lang="en-US" sz="2800">
              <a:latin typeface="Times New Roman" panose="02020603050405020304" charset="0"/>
              <a:cs typeface="Times New Roman" panose="02020603050405020304" charset="0"/>
            </a:endParaRPr>
          </a:p>
          <a:p>
            <a:pPr marL="0" indent="0">
              <a:buNone/>
            </a:pPr>
            <a:endParaRPr lang="en-US" sz="2800">
              <a:latin typeface="Times New Roman" panose="02020603050405020304" charset="0"/>
              <a:cs typeface="Times New Roman" panose="02020603050405020304" charset="0"/>
            </a:endParaRPr>
          </a:p>
          <a:p>
            <a:pPr marL="0" indent="0">
              <a:buFont typeface="Wingdings" panose="05000000000000000000" charset="0"/>
              <a:buNone/>
            </a:pPr>
            <a:endParaRPr lang="en-US" sz="2800">
              <a:latin typeface="Times New Roman" panose="02020603050405020304" charset="0"/>
              <a:cs typeface="Times New Roman" panose="02020603050405020304" charset="0"/>
            </a:endParaRPr>
          </a:p>
          <a:p>
            <a:pPr>
              <a:buFont typeface="Wingdings" panose="05000000000000000000" charset="0"/>
              <a:buChar char="Ø"/>
            </a:pPr>
            <a:endParaRPr lang="en-US" sz="2800">
              <a:latin typeface="Times New Roman" panose="02020603050405020304" charset="0"/>
              <a:cs typeface="Times New Roman" panose="02020603050405020304" charset="0"/>
            </a:endParaRPr>
          </a:p>
          <a:p>
            <a:pPr marL="0" indent="0" algn="r">
              <a:buNone/>
            </a:pPr>
            <a:endParaRPr lang="en-US" sz="2800">
              <a:latin typeface="Times New Roman" panose="02020603050405020304" charset="0"/>
              <a:cs typeface="Times New Roman" panose="02020603050405020304" charset="0"/>
            </a:endParaRPr>
          </a:p>
        </p:txBody>
      </p:sp>
      <p:pic>
        <p:nvPicPr>
          <p:cNvPr id="4" name="Content Placeholder -2147482586"/>
          <p:cNvPicPr>
            <a:picLocks noChangeAspect="1"/>
          </p:cNvPicPr>
          <p:nvPr>
            <p:ph sz="half" idx="2"/>
          </p:nvPr>
        </p:nvPicPr>
        <p:blipFill>
          <a:blip r:embed="rId1"/>
          <a:stretch>
            <a:fillRect/>
          </a:stretch>
        </p:blipFill>
        <p:spPr>
          <a:xfrm>
            <a:off x="1779905" y="1873885"/>
            <a:ext cx="6855460" cy="433197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sz="3200">
                <a:latin typeface="Times New Roman" panose="02020603050405020304" charset="0"/>
                <a:cs typeface="Times New Roman" panose="02020603050405020304" charset="0"/>
              </a:rPr>
              <a:t>THIẾT KẾ VÀ THỰC NGHIỆM</a:t>
            </a:r>
            <a:endParaRPr lang="en-US" sz="3200">
              <a:latin typeface="Times New Roman" panose="02020603050405020304" charset="0"/>
              <a:cs typeface="Times New Roman" panose="02020603050405020304" charset="0"/>
            </a:endParaRPr>
          </a:p>
        </p:txBody>
      </p:sp>
      <p:sp>
        <p:nvSpPr>
          <p:cNvPr id="3" name="Content Placeholder 2"/>
          <p:cNvSpPr>
            <a:spLocks noGrp="1"/>
          </p:cNvSpPr>
          <p:nvPr>
            <p:ph sz="half" idx="1"/>
          </p:nvPr>
        </p:nvSpPr>
        <p:spPr>
          <a:xfrm>
            <a:off x="609600" y="773430"/>
            <a:ext cx="5384800" cy="845185"/>
          </a:xfrm>
        </p:spPr>
        <p:txBody>
          <a:bodyPr/>
          <a:p>
            <a:pPr marL="0" indent="0">
              <a:buNone/>
            </a:pPr>
            <a:r>
              <a:rPr lang="en-US"/>
              <a:t>GIAO DIỆN CHÍNH</a:t>
            </a:r>
            <a:endParaRPr lang="en-US"/>
          </a:p>
        </p:txBody>
      </p:sp>
      <p:pic>
        <p:nvPicPr>
          <p:cNvPr id="6" name="Content Placeholder 5"/>
          <p:cNvPicPr>
            <a:picLocks noChangeAspect="1"/>
          </p:cNvPicPr>
          <p:nvPr>
            <p:ph sz="half" idx="2"/>
          </p:nvPr>
        </p:nvPicPr>
        <p:blipFill>
          <a:blip r:embed="rId1"/>
          <a:stretch>
            <a:fillRect/>
          </a:stretch>
        </p:blipFill>
        <p:spPr>
          <a:xfrm>
            <a:off x="1065530" y="1527175"/>
            <a:ext cx="10516870" cy="48336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latin typeface="Times New Roman" panose="02020603050405020304" charset="0"/>
                <a:cs typeface="Times New Roman" panose="02020603050405020304" charset="0"/>
              </a:rPr>
              <a:t>GIỚI THIỆU THÔNG TIN LÀNG NGHỀ</a:t>
            </a:r>
            <a:endParaRPr lang="en-US">
              <a:latin typeface="Times New Roman" panose="02020603050405020304" charset="0"/>
              <a:cs typeface="Times New Roman" panose="02020603050405020304" charset="0"/>
            </a:endParaRPr>
          </a:p>
        </p:txBody>
      </p:sp>
      <p:pic>
        <p:nvPicPr>
          <p:cNvPr id="4" name="Content Placeholder 3"/>
          <p:cNvPicPr>
            <a:picLocks noChangeAspect="1"/>
          </p:cNvPicPr>
          <p:nvPr>
            <p:ph idx="1"/>
          </p:nvPr>
        </p:nvPicPr>
        <p:blipFill>
          <a:blip r:embed="rId1"/>
          <a:stretch>
            <a:fillRect/>
          </a:stretch>
        </p:blipFill>
        <p:spPr>
          <a:xfrm>
            <a:off x="749300" y="1174750"/>
            <a:ext cx="10630535" cy="51028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t> GIỚI THIỆU THÔNG TIN CHI TIẾT</a:t>
            </a:r>
            <a:endParaRPr lang="en-US"/>
          </a:p>
        </p:txBody>
      </p:sp>
      <p:pic>
        <p:nvPicPr>
          <p:cNvPr id="4" name="Content Placeholder 3"/>
          <p:cNvPicPr>
            <a:picLocks noChangeAspect="1"/>
          </p:cNvPicPr>
          <p:nvPr>
            <p:ph idx="1"/>
          </p:nvPr>
        </p:nvPicPr>
        <p:blipFill>
          <a:blip r:embed="rId1"/>
          <a:stretch>
            <a:fillRect/>
          </a:stretch>
        </p:blipFill>
        <p:spPr>
          <a:xfrm>
            <a:off x="934720" y="1174750"/>
            <a:ext cx="9642475" cy="46272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t>CHỨC NĂNG TÌM KIẾM</a:t>
            </a:r>
            <a:endParaRPr lang="en-US"/>
          </a:p>
        </p:txBody>
      </p:sp>
      <p:pic>
        <p:nvPicPr>
          <p:cNvPr id="3" name="Content Placeholder -2147482574"/>
          <p:cNvPicPr>
            <a:picLocks noChangeAspect="1"/>
          </p:cNvPicPr>
          <p:nvPr>
            <p:ph idx="1"/>
          </p:nvPr>
        </p:nvPicPr>
        <p:blipFill>
          <a:blip r:embed="rId1"/>
          <a:stretch>
            <a:fillRect/>
          </a:stretch>
        </p:blipFill>
        <p:spPr>
          <a:xfrm>
            <a:off x="914400" y="1174750"/>
            <a:ext cx="10362565" cy="49530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t>GIAO DIỆN ĐĂNG NHẬP ADMIN</a:t>
            </a:r>
            <a:endParaRPr lang="en-US"/>
          </a:p>
        </p:txBody>
      </p:sp>
      <p:pic>
        <p:nvPicPr>
          <p:cNvPr id="4" name="Content Placeholder 3"/>
          <p:cNvPicPr>
            <a:picLocks noChangeAspect="1"/>
          </p:cNvPicPr>
          <p:nvPr>
            <p:ph idx="1"/>
          </p:nvPr>
        </p:nvPicPr>
        <p:blipFill>
          <a:blip r:embed="rId1"/>
          <a:stretch>
            <a:fillRect/>
          </a:stretch>
        </p:blipFill>
        <p:spPr>
          <a:xfrm>
            <a:off x="914400" y="1174750"/>
            <a:ext cx="10362565" cy="495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sz="3200">
                <a:latin typeface="Times New Roman" panose="02020603050405020304" charset="0"/>
                <a:cs typeface="Times New Roman" panose="02020603050405020304" charset="0"/>
              </a:rPr>
              <a:t>GIAO DIỆN ADMIN</a:t>
            </a:r>
            <a:endParaRPr lang="en-US" sz="3200">
              <a:latin typeface="Times New Roman" panose="02020603050405020304" charset="0"/>
              <a:cs typeface="Times New Roman" panose="02020603050405020304" charset="0"/>
            </a:endParaRPr>
          </a:p>
        </p:txBody>
      </p:sp>
      <p:pic>
        <p:nvPicPr>
          <p:cNvPr id="5" name="Content Placeholder 4"/>
          <p:cNvPicPr>
            <a:picLocks noChangeAspect="1"/>
          </p:cNvPicPr>
          <p:nvPr>
            <p:ph idx="1"/>
          </p:nvPr>
        </p:nvPicPr>
        <p:blipFill>
          <a:blip r:embed="rId1"/>
          <a:stretch>
            <a:fillRect/>
          </a:stretch>
        </p:blipFill>
        <p:spPr>
          <a:xfrm>
            <a:off x="931545" y="1174750"/>
            <a:ext cx="10327640" cy="495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t>THÊM THÔNG TIN LÀNG NGHỀ</a:t>
            </a:r>
            <a:endParaRPr lang="en-US"/>
          </a:p>
        </p:txBody>
      </p:sp>
      <p:pic>
        <p:nvPicPr>
          <p:cNvPr id="3" name="Content Placeholder -2147482568"/>
          <p:cNvPicPr>
            <a:picLocks noChangeAspect="1"/>
          </p:cNvPicPr>
          <p:nvPr>
            <p:ph idx="1"/>
          </p:nvPr>
        </p:nvPicPr>
        <p:blipFill>
          <a:blip r:embed="rId1"/>
          <a:stretch>
            <a:fillRect/>
          </a:stretch>
        </p:blipFill>
        <p:spPr>
          <a:xfrm>
            <a:off x="937260" y="1174750"/>
            <a:ext cx="10316210" cy="49530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GIAO DIỆN QUẢN LÝ THÔNG TIN CHI TIẾT</a:t>
            </a:r>
            <a:endParaRPr lang="en-US"/>
          </a:p>
        </p:txBody>
      </p:sp>
      <p:pic>
        <p:nvPicPr>
          <p:cNvPr id="5" name="Content Placeholder 4"/>
          <p:cNvPicPr>
            <a:picLocks noChangeAspect="1"/>
          </p:cNvPicPr>
          <p:nvPr>
            <p:ph idx="1"/>
          </p:nvPr>
        </p:nvPicPr>
        <p:blipFill>
          <a:blip r:embed="rId1"/>
          <a:stretch>
            <a:fillRect/>
          </a:stretch>
        </p:blipFill>
        <p:spPr>
          <a:xfrm>
            <a:off x="914400" y="1174750"/>
            <a:ext cx="10362565" cy="495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b="1">
                <a:latin typeface="Times New Roman" panose="02020603050405020304" charset="0"/>
                <a:cs typeface="Times New Roman" panose="02020603050405020304" charset="0"/>
              </a:rPr>
              <a:t>NỘI DUNG</a:t>
            </a:r>
            <a:endParaRPr lang="en-US" b="1">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p>
            <a:pPr algn="l">
              <a:lnSpc>
                <a:spcPct val="170000"/>
              </a:lnSpc>
              <a:buFont typeface="Wingdings" panose="05000000000000000000" charset="0"/>
              <a:buChar char="v"/>
            </a:pPr>
            <a:r>
              <a:rPr lang="en-US" sz="2800">
                <a:latin typeface="Times New Roman" panose="02020603050405020304" charset="0"/>
                <a:cs typeface="Times New Roman" panose="02020603050405020304" charset="0"/>
              </a:rPr>
              <a:t> TỔNG QUAN</a:t>
            </a:r>
            <a:endParaRPr lang="en-US" sz="2800">
              <a:latin typeface="Times New Roman" panose="02020603050405020304" charset="0"/>
              <a:cs typeface="Times New Roman" panose="02020603050405020304" charset="0"/>
            </a:endParaRPr>
          </a:p>
          <a:p>
            <a:pPr algn="l">
              <a:lnSpc>
                <a:spcPct val="170000"/>
              </a:lnSpc>
              <a:buFont typeface="Wingdings" panose="05000000000000000000" charset="0"/>
              <a:buChar char="v"/>
            </a:pPr>
            <a:r>
              <a:rPr lang="en-US" sz="2800">
                <a:latin typeface="Times New Roman" panose="02020603050405020304" charset="0"/>
                <a:cs typeface="Times New Roman" panose="02020603050405020304" charset="0"/>
              </a:rPr>
              <a:t> NGHIÊN CỨU LÝ THUYẾT</a:t>
            </a:r>
            <a:endParaRPr lang="en-US" sz="2800">
              <a:latin typeface="Times New Roman" panose="02020603050405020304" charset="0"/>
              <a:cs typeface="Times New Roman" panose="02020603050405020304" charset="0"/>
            </a:endParaRPr>
          </a:p>
          <a:p>
            <a:pPr algn="l">
              <a:lnSpc>
                <a:spcPct val="170000"/>
              </a:lnSpc>
              <a:buFont typeface="Wingdings" panose="05000000000000000000" charset="0"/>
              <a:buChar char="v"/>
            </a:pPr>
            <a:r>
              <a:rPr lang="en-US" sz="2800">
                <a:latin typeface="Times New Roman" panose="02020603050405020304" charset="0"/>
                <a:cs typeface="Times New Roman" panose="02020603050405020304" charset="0"/>
              </a:rPr>
              <a:t> ĐÁNH GIÁ KẾT QUẢ</a:t>
            </a:r>
            <a:endParaRPr lang="en-US" sz="2800">
              <a:latin typeface="Times New Roman" panose="02020603050405020304" charset="0"/>
              <a:cs typeface="Times New Roman" panose="02020603050405020304" charset="0"/>
            </a:endParaRPr>
          </a:p>
          <a:p>
            <a:pPr algn="l">
              <a:lnSpc>
                <a:spcPct val="170000"/>
              </a:lnSpc>
              <a:buFont typeface="Wingdings" panose="05000000000000000000" charset="0"/>
              <a:buChar char="v"/>
            </a:pPr>
            <a:r>
              <a:rPr lang="en-US" sz="2800">
                <a:latin typeface="Times New Roman" panose="02020603050405020304" charset="0"/>
                <a:cs typeface="Times New Roman" panose="02020603050405020304" charset="0"/>
              </a:rPr>
              <a:t> KẾT LUẬN VÀ HƯỚNG PHÁT TRIỂN</a:t>
            </a:r>
            <a:endParaRPr lang="en-US" sz="28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t>GIAO DIỆN THÊM THÔNG TIN CHI TIẾT</a:t>
            </a:r>
            <a:endParaRPr lang="en-US"/>
          </a:p>
        </p:txBody>
      </p:sp>
      <p:pic>
        <p:nvPicPr>
          <p:cNvPr id="4" name="Content Placeholder 3"/>
          <p:cNvPicPr>
            <a:picLocks noChangeAspect="1"/>
          </p:cNvPicPr>
          <p:nvPr>
            <p:ph idx="1"/>
          </p:nvPr>
        </p:nvPicPr>
        <p:blipFill>
          <a:blip r:embed="rId1"/>
          <a:stretch>
            <a:fillRect/>
          </a:stretch>
        </p:blipFill>
        <p:spPr>
          <a:xfrm>
            <a:off x="1622425" y="1174750"/>
            <a:ext cx="8946515" cy="4953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GIAO DIỆN UPLOAD HÌNH ẢNH</a:t>
            </a:r>
            <a:endParaRPr lang="en-US"/>
          </a:p>
        </p:txBody>
      </p:sp>
      <p:pic>
        <p:nvPicPr>
          <p:cNvPr id="3" name="Content Placeholder -2147482567"/>
          <p:cNvPicPr>
            <a:picLocks noChangeAspect="1"/>
          </p:cNvPicPr>
          <p:nvPr>
            <p:ph idx="1"/>
          </p:nvPr>
        </p:nvPicPr>
        <p:blipFill>
          <a:blip r:embed="rId1"/>
          <a:stretch>
            <a:fillRect/>
          </a:stretch>
        </p:blipFill>
        <p:spPr>
          <a:xfrm>
            <a:off x="609600" y="2187575"/>
            <a:ext cx="10972800" cy="292608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latin typeface="Times New Roman" panose="02020603050405020304" charset="0"/>
                <a:cs typeface="Times New Roman" panose="02020603050405020304" charset="0"/>
              </a:rPr>
              <a:t>GIAO DIỆN SỬA THÔNG TIN LÀNG NGHỀ</a:t>
            </a:r>
            <a:endParaRPr lang="en-US">
              <a:latin typeface="Times New Roman" panose="02020603050405020304" charset="0"/>
              <a:cs typeface="Times New Roman" panose="02020603050405020304" charset="0"/>
            </a:endParaRPr>
          </a:p>
        </p:txBody>
      </p:sp>
      <p:pic>
        <p:nvPicPr>
          <p:cNvPr id="3" name="Content Placeholder -2147482563"/>
          <p:cNvPicPr>
            <a:picLocks noChangeAspect="1"/>
          </p:cNvPicPr>
          <p:nvPr>
            <p:ph idx="1"/>
          </p:nvPr>
        </p:nvPicPr>
        <p:blipFill>
          <a:blip r:embed="rId1"/>
          <a:stretch>
            <a:fillRect/>
          </a:stretch>
        </p:blipFill>
        <p:spPr>
          <a:xfrm>
            <a:off x="914400" y="1174750"/>
            <a:ext cx="10362565" cy="49530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CHỨC NĂNG TRONG QUẢN TRỊ WEBSITE</a:t>
            </a:r>
            <a:endParaRPr lang="en-US"/>
          </a:p>
        </p:txBody>
      </p:sp>
      <p:sp>
        <p:nvSpPr>
          <p:cNvPr id="3" name="Content Placeholder 2"/>
          <p:cNvSpPr>
            <a:spLocks noGrp="1"/>
          </p:cNvSpPr>
          <p:nvPr>
            <p:ph idx="1"/>
          </p:nvPr>
        </p:nvSpPr>
        <p:spPr/>
        <p:txBody>
          <a:bodyPr/>
          <a:p>
            <a:r>
              <a:rPr lang="en-US"/>
              <a:t>Chức năng thêm thông tin và chi tiết làng nghề.</a:t>
            </a:r>
            <a:endParaRPr lang="en-US"/>
          </a:p>
          <a:p>
            <a:r>
              <a:rPr lang="en-US"/>
              <a:t>Chức năng sửa thông tin làng nghề.</a:t>
            </a:r>
            <a:endParaRPr lang="en-US"/>
          </a:p>
          <a:p>
            <a:r>
              <a:rPr lang="en-US"/>
              <a:t>Chức năng xóa thông tin làng nghề.</a:t>
            </a:r>
            <a:endParaRPr lang="en-US"/>
          </a:p>
          <a:p>
            <a:r>
              <a:rPr lang="en-US"/>
              <a:t>Chức năng tìm kiếm thông tin dễ dàng chỉnh sửa.</a:t>
            </a:r>
            <a:endParaRPr 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ounded Rectangle 3"/>
          <p:cNvSpPr/>
          <p:nvPr/>
        </p:nvSpPr>
        <p:spPr>
          <a:xfrm>
            <a:off x="2718435" y="1480820"/>
            <a:ext cx="6755765" cy="3895725"/>
          </a:xfrm>
          <a:prstGeom prst="roundRect">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5" name="Text Box 4"/>
          <p:cNvSpPr txBox="1"/>
          <p:nvPr/>
        </p:nvSpPr>
        <p:spPr>
          <a:xfrm>
            <a:off x="3138805" y="2783840"/>
            <a:ext cx="5913755" cy="1445260"/>
          </a:xfrm>
          <a:prstGeom prst="rect">
            <a:avLst/>
          </a:prstGeom>
          <a:noFill/>
        </p:spPr>
        <p:txBody>
          <a:bodyPr wrap="square" rtlCol="0">
            <a:spAutoFit/>
          </a:bodyPr>
          <a:p>
            <a:pPr algn="ctr"/>
            <a:r>
              <a:rPr lang="en-US" sz="4400">
                <a:solidFill>
                  <a:schemeClr val="bg1"/>
                </a:solidFill>
                <a:latin typeface="Times New Roman" panose="02020603050405020304" charset="0"/>
                <a:cs typeface="Times New Roman" panose="02020603050405020304" charset="0"/>
              </a:rPr>
              <a:t>KẾT LUẬN VÀ HƯỚNG PHÁT TRIỂN</a:t>
            </a:r>
            <a:endParaRPr lang="en-US" sz="4400">
              <a:solidFill>
                <a:schemeClr val="bg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box(i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t>KẾT LUẬN</a:t>
            </a:r>
            <a:endParaRPr lang="en-US"/>
          </a:p>
        </p:txBody>
      </p:sp>
      <p:sp>
        <p:nvSpPr>
          <p:cNvPr id="3" name="Content Placeholder 2"/>
          <p:cNvSpPr>
            <a:spLocks noGrp="1"/>
          </p:cNvSpPr>
          <p:nvPr>
            <p:ph idx="1"/>
          </p:nvPr>
        </p:nvSpPr>
        <p:spPr/>
        <p:txBody>
          <a:bodyPr/>
          <a:p>
            <a:pPr marL="0" indent="0">
              <a:buNone/>
            </a:pPr>
            <a:r>
              <a:rPr lang="en-US" sz="2400"/>
              <a:t>Kết quả đạt được:</a:t>
            </a:r>
            <a:endParaRPr lang="en-US" sz="2400"/>
          </a:p>
          <a:p>
            <a:pPr marL="0" indent="0">
              <a:lnSpc>
                <a:spcPct val="120000"/>
              </a:lnSpc>
              <a:buNone/>
            </a:pPr>
            <a:r>
              <a:rPr lang="en-US"/>
              <a:t>	</a:t>
            </a:r>
            <a:r>
              <a:rPr lang="en-US" sz="2400">
                <a:latin typeface="Times New Roman" panose="02020603050405020304" charset="0"/>
                <a:cs typeface="Times New Roman" panose="02020603050405020304" charset="0"/>
              </a:rPr>
              <a:t>Kết quả đạt được là thiết kế và xây dựng thành công một website giới thiệu làng nghề truyền thống của tỉnh Trà Vinh gồm có các tìm kiếm , giao diện website đơn giản với người sử dụng , quản trị viên có thể quản lý được thông tin làng nghề và bài viết chi về làng nghề .</a:t>
            </a:r>
            <a:endParaRPr lang="en-US" sz="2400">
              <a:latin typeface="Times New Roman" panose="02020603050405020304" charset="0"/>
              <a:cs typeface="Times New Roman" panose="02020603050405020304" charset="0"/>
            </a:endParaRPr>
          </a:p>
          <a:p>
            <a:pPr marL="0" indent="0">
              <a:lnSpc>
                <a:spcPct val="120000"/>
              </a:lnSpc>
              <a:buNone/>
            </a:pPr>
            <a:r>
              <a:rPr lang="en-US" sz="2400">
                <a:latin typeface="Times New Roman" panose="02020603050405020304" charset="0"/>
                <a:cs typeface="Times New Roman" panose="02020603050405020304" charset="0"/>
              </a:rPr>
              <a:t>Hạn chế :</a:t>
            </a:r>
            <a:endParaRPr lang="en-US" sz="2400">
              <a:latin typeface="Times New Roman" panose="02020603050405020304" charset="0"/>
              <a:cs typeface="Times New Roman" panose="02020603050405020304" charset="0"/>
            </a:endParaRPr>
          </a:p>
          <a:p>
            <a:pPr>
              <a:lnSpc>
                <a:spcPct val="130000"/>
              </a:lnSpc>
              <a:buFont typeface="Wingdings" panose="05000000000000000000" charset="0"/>
              <a:buChar char="Ø"/>
            </a:pPr>
            <a:r>
              <a:rPr lang="en-US" sz="1800">
                <a:latin typeface="Times New Roman" panose="02020603050405020304" charset="0"/>
                <a:cs typeface="Times New Roman" panose="02020603050405020304" charset="0"/>
              </a:rPr>
              <a:t>     </a:t>
            </a:r>
            <a:r>
              <a:rPr lang="en-US" sz="2400">
                <a:latin typeface="Times New Roman" panose="02020603050405020304" charset="0"/>
                <a:cs typeface="Times New Roman" panose="02020603050405020304" charset="0"/>
              </a:rPr>
              <a:t>Phần quản trị website còn hơi phức tạp chưa có nhiều chức năng quản lý. </a:t>
            </a:r>
            <a:endParaRPr lang="en-US" sz="2400">
              <a:latin typeface="Times New Roman" panose="02020603050405020304" charset="0"/>
              <a:cs typeface="Times New Roman" panose="02020603050405020304" charset="0"/>
            </a:endParaRPr>
          </a:p>
          <a:p>
            <a:pPr>
              <a:lnSpc>
                <a:spcPct val="130000"/>
              </a:lnSpc>
              <a:buFont typeface="Wingdings" panose="05000000000000000000" charset="0"/>
              <a:buChar char="Ø"/>
            </a:pPr>
            <a:r>
              <a:rPr lang="en-US" sz="2400">
                <a:latin typeface="Times New Roman" panose="02020603050405020304" charset="0"/>
                <a:cs typeface="Times New Roman" panose="02020603050405020304" charset="0"/>
              </a:rPr>
              <a:t>    Chưa có nhiều chức năng về phần tìm kiếm.</a:t>
            </a:r>
            <a:endParaRPr lang="en-US" sz="24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sz="3200">
                <a:latin typeface="Times New Roman" panose="02020603050405020304" charset="0"/>
                <a:cs typeface="Times New Roman" panose="02020603050405020304" charset="0"/>
              </a:rPr>
              <a:t>HƯỚNG PHÁT TRIỂN</a:t>
            </a:r>
            <a:endParaRPr lang="en-US" sz="3200">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p>
            <a:pPr marL="457200" lvl="1" indent="0">
              <a:lnSpc>
                <a:spcPct val="130000"/>
              </a:lnSpc>
              <a:buNone/>
            </a:pPr>
            <a:r>
              <a:rPr lang="en-US"/>
              <a:t>	</a:t>
            </a:r>
            <a:r>
              <a:rPr lang="en-US" sz="3200">
                <a:latin typeface="Times New Roman" panose="02020603050405020304" charset="0"/>
                <a:cs typeface="Times New Roman" panose="02020603050405020304" charset="0"/>
              </a:rPr>
              <a:t>Trong tương lai , hướng phát triển của website tạo thêm nơi mua bán sản phẩm từ các làng nghề có thể mua hàng trên trực tuyến hoặc là đặt hàng trực tuyến và có thể thay đổi những ngôn ngữ khác nhau để phù hợp hơn với những khách du lịch ngoài nước. Có thêm thông tin dịch vụ phương tiện di chuyển  để thuận tiện cho khách du lịch</a:t>
            </a:r>
            <a:r>
              <a:rPr lang="en-US"/>
              <a:t>.</a:t>
            </a:r>
            <a:endParaRPr 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2878455"/>
            <a:ext cx="10972800" cy="582613"/>
          </a:xfrm>
        </p:spPr>
        <p:txBody>
          <a:bodyPr/>
          <a:p>
            <a:pPr algn="ctr"/>
            <a:r>
              <a:rPr lang="en-US"/>
              <a:t>Thank for Watching </a:t>
            </a:r>
            <a:endParaRPr 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Rounded Rectangle 4"/>
          <p:cNvSpPr/>
          <p:nvPr/>
        </p:nvSpPr>
        <p:spPr>
          <a:xfrm>
            <a:off x="4046220" y="1628140"/>
            <a:ext cx="4574540" cy="2860040"/>
          </a:xfrm>
          <a:prstGeom prst="roundRect">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6" name="Text Box 5"/>
          <p:cNvSpPr txBox="1"/>
          <p:nvPr/>
        </p:nvSpPr>
        <p:spPr>
          <a:xfrm>
            <a:off x="4335145" y="2643505"/>
            <a:ext cx="3996690" cy="829945"/>
          </a:xfrm>
          <a:prstGeom prst="rect">
            <a:avLst/>
          </a:prstGeom>
          <a:noFill/>
        </p:spPr>
        <p:txBody>
          <a:bodyPr wrap="square" rtlCol="0">
            <a:spAutoFit/>
          </a:bodyPr>
          <a:p>
            <a:r>
              <a:rPr lang="en-US" sz="4800" b="1">
                <a:solidFill>
                  <a:schemeClr val="bg1"/>
                </a:solidFill>
                <a:latin typeface="Times New Roman" panose="02020603050405020304" charset="0"/>
                <a:cs typeface="Times New Roman" panose="02020603050405020304" charset="0"/>
              </a:rPr>
              <a:t>TỔNG QUAN</a:t>
            </a:r>
            <a:endParaRPr lang="en-US" sz="4800" b="1">
              <a:solidFill>
                <a:schemeClr val="bg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500" fill="hold">
                                          <p:stCondLst>
                                            <p:cond delay="0"/>
                                          </p:stCondLst>
                                        </p:cTn>
                                        <p:tgtEl>
                                          <p:spTgt spid="5"/>
                                        </p:tgtEl>
                                        <p:attrNameLst>
                                          <p:attrName>style.visibility</p:attrName>
                                        </p:attrNameLst>
                                      </p:cBhvr>
                                      <p:to>
                                        <p:strVal val="visible"/>
                                      </p:to>
                                    </p:set>
                                    <p:animEffect transition="in" filter="box(i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sz="2800" b="1">
                <a:latin typeface="Times New Roman" panose="02020603050405020304" charset="0"/>
                <a:cs typeface="Times New Roman" panose="02020603050405020304" charset="0"/>
              </a:rPr>
              <a:t>TỔNG QUAN</a:t>
            </a:r>
            <a:endParaRPr lang="en-US" sz="2800" b="1">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p>
            <a:pPr marL="0" indent="0" algn="l">
              <a:lnSpc>
                <a:spcPct val="150000"/>
              </a:lnSpc>
              <a:buNone/>
            </a:pPr>
            <a:r>
              <a:rPr lang="en-US" sz="1800">
                <a:latin typeface="Times New Roman" panose="02020603050405020304" charset="0"/>
                <a:cs typeface="Times New Roman" panose="02020603050405020304" charset="0"/>
              </a:rPr>
              <a:t>	</a:t>
            </a:r>
            <a:r>
              <a:rPr lang="en-US" sz="2000">
                <a:latin typeface="Times New Roman" panose="02020603050405020304" charset="0"/>
                <a:cs typeface="Times New Roman" panose="02020603050405020304" charset="0"/>
              </a:rPr>
              <a:t>Hiện nay , trong du lịch những khách du lịch muốn quan tâm đến những nơi về các làng nghề truyền thống nhưng không có nhiều thông tin được biết đến đối với các khách du lịch từ nước ngoài hay khách du lịch trong nước khi muốn quan tâm đến các hoạt động từ các sản phẩm truyền thống. Vấn đề tìm kiếm những thông tin hay địa điểm gây trở ngại đối với khách du lịch.</a:t>
            </a:r>
            <a:endParaRPr lang="en-US" sz="2000">
              <a:latin typeface="Times New Roman" panose="02020603050405020304" charset="0"/>
              <a:cs typeface="Times New Roman" panose="02020603050405020304" charset="0"/>
            </a:endParaRPr>
          </a:p>
          <a:p>
            <a:pPr marL="0" indent="0" algn="l">
              <a:lnSpc>
                <a:spcPct val="150000"/>
              </a:lnSpc>
              <a:buNone/>
            </a:pPr>
            <a:endParaRPr lang="en-US" sz="2000">
              <a:latin typeface="Times New Roman" panose="02020603050405020304" charset="0"/>
              <a:cs typeface="Times New Roman" panose="02020603050405020304" charset="0"/>
            </a:endParaRPr>
          </a:p>
          <a:p>
            <a:pPr marL="0" indent="0" algn="l">
              <a:lnSpc>
                <a:spcPct val="150000"/>
              </a:lnSpc>
              <a:buNone/>
            </a:pPr>
            <a:r>
              <a:rPr lang="en-US" sz="2000">
                <a:latin typeface="Times New Roman" panose="02020603050405020304" charset="0"/>
                <a:cs typeface="Times New Roman" panose="02020603050405020304" charset="0"/>
              </a:rPr>
              <a:t>	 Nhận thấy tình hình này , tôi quyết định chọn đề “Xây dựng một website giới thiệu làng nghề của tỉnh Trà Vinh”  tạo ra một trang website cho khách du lịch có thể biết đến một cách dễ dàng hơn , cũng có thể quảng bá những sản phẩm hay làng nghề của tỉnh trà vinh được biết đến rộng rãi hơn.</a:t>
            </a:r>
            <a:endParaRPr lang="en-US" sz="2000">
              <a:latin typeface="Times New Roman" panose="02020603050405020304" charset="0"/>
              <a:cs typeface="Times New Roman" panose="02020603050405020304" charset="0"/>
            </a:endParaRPr>
          </a:p>
          <a:p>
            <a:pPr marL="0" indent="0" algn="l">
              <a:lnSpc>
                <a:spcPct val="130000"/>
              </a:lnSpc>
              <a:buNone/>
            </a:pPr>
            <a:endParaRPr lang="en-US" sz="2000">
              <a:solidFill>
                <a:schemeClr val="tx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sz="3200" b="1">
                <a:latin typeface="Times New Roman" panose="02020603050405020304" charset="0"/>
                <a:cs typeface="Times New Roman" panose="02020603050405020304" charset="0"/>
              </a:rPr>
              <a:t>TỔNG QUAN</a:t>
            </a:r>
            <a:endParaRPr lang="en-US" sz="3200" b="1">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p>
            <a:pPr marL="0" indent="0">
              <a:buNone/>
            </a:pPr>
            <a:r>
              <a:rPr lang="en-US" sz="2400" b="1">
                <a:latin typeface="Times New Roman" panose="02020603050405020304" charset="0"/>
                <a:cs typeface="Times New Roman" panose="02020603050405020304" charset="0"/>
              </a:rPr>
              <a:t>MÔ TẢ ĐỀ BÀI:</a:t>
            </a:r>
            <a:endParaRPr lang="en-US" sz="2400" b="1">
              <a:latin typeface="Times New Roman" panose="02020603050405020304" charset="0"/>
              <a:cs typeface="Times New Roman" panose="02020603050405020304" charset="0"/>
            </a:endParaRPr>
          </a:p>
          <a:p>
            <a:pPr marL="0" indent="0">
              <a:buNone/>
            </a:pPr>
            <a:endParaRPr lang="en-US" sz="2400">
              <a:latin typeface="Times New Roman" panose="02020603050405020304" charset="0"/>
              <a:cs typeface="Times New Roman" panose="02020603050405020304" charset="0"/>
            </a:endParaRPr>
          </a:p>
          <a:p>
            <a:pPr marL="0" indent="0" algn="l">
              <a:lnSpc>
                <a:spcPct val="120000"/>
              </a:lnSpc>
              <a:buNone/>
            </a:pPr>
            <a:r>
              <a:rPr lang="en-US" sz="2400">
                <a:latin typeface="Times New Roman" panose="02020603050405020304" charset="0"/>
                <a:cs typeface="Times New Roman" panose="02020603050405020304" charset="0"/>
              </a:rPr>
              <a:t>	</a:t>
            </a:r>
            <a:r>
              <a:rPr lang="en-US" sz="2800">
                <a:latin typeface="Times New Roman" panose="02020603050405020304" charset="0"/>
                <a:cs typeface="Times New Roman" panose="02020603050405020304" charset="0"/>
              </a:rPr>
              <a:t>Vấn đề cần tập trung nghiên cứu để xây dựng một website giới thiệu làng nghề truyền thống là khảo sát thông tin về những làng nghề của tỉnh trà vinh và tìm hiểu ngôn ngữ html,css ,php. Để xây dựng một trang website .Sử dụng cơ sở dữ liệu để lưu trữ những thông tin của tất cả làng nghề của Trà Vinh. Để tạo ra một website có thể dễ sử dụng một cách dễ dàng luôn hướng tới khách du lịch trong nước và khách du lịch nước ngoài.</a:t>
            </a:r>
            <a:endParaRPr lang="en-US" sz="28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ounded Rectangle 3"/>
          <p:cNvSpPr/>
          <p:nvPr/>
        </p:nvSpPr>
        <p:spPr>
          <a:xfrm>
            <a:off x="3488690" y="1780540"/>
            <a:ext cx="5020945" cy="2890520"/>
          </a:xfrm>
          <a:prstGeom prst="roundRect">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5" name="Text Box 4"/>
          <p:cNvSpPr txBox="1"/>
          <p:nvPr/>
        </p:nvSpPr>
        <p:spPr>
          <a:xfrm>
            <a:off x="3924935" y="2626360"/>
            <a:ext cx="4148455" cy="1198880"/>
          </a:xfrm>
          <a:prstGeom prst="rect">
            <a:avLst/>
          </a:prstGeom>
          <a:noFill/>
        </p:spPr>
        <p:txBody>
          <a:bodyPr wrap="square" rtlCol="0">
            <a:spAutoFit/>
          </a:bodyPr>
          <a:p>
            <a:pPr algn="ctr"/>
            <a:r>
              <a:rPr lang="en-US" sz="3600">
                <a:solidFill>
                  <a:schemeClr val="bg1"/>
                </a:solidFill>
                <a:latin typeface="Times New Roman" panose="02020603050405020304" charset="0"/>
                <a:cs typeface="Times New Roman" panose="02020603050405020304" charset="0"/>
              </a:rPr>
              <a:t>NGHIÊN CỨU </a:t>
            </a:r>
            <a:endParaRPr lang="en-US" sz="3600">
              <a:solidFill>
                <a:schemeClr val="bg1"/>
              </a:solidFill>
              <a:latin typeface="Times New Roman" panose="02020603050405020304" charset="0"/>
              <a:cs typeface="Times New Roman" panose="02020603050405020304" charset="0"/>
            </a:endParaRPr>
          </a:p>
          <a:p>
            <a:pPr algn="ctr"/>
            <a:r>
              <a:rPr lang="en-US" sz="3600">
                <a:solidFill>
                  <a:schemeClr val="bg1"/>
                </a:solidFill>
                <a:latin typeface="Times New Roman" panose="02020603050405020304" charset="0"/>
                <a:cs typeface="Times New Roman" panose="02020603050405020304" charset="0"/>
              </a:rPr>
              <a:t>LÝ THUYẾT</a:t>
            </a:r>
            <a:endParaRPr lang="en-US" sz="3600">
              <a:solidFill>
                <a:schemeClr val="bg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599440" y="353060"/>
            <a:ext cx="10983595" cy="5682615"/>
          </a:xfrm>
        </p:spPr>
        <p:txBody>
          <a:bodyPr/>
          <a:p>
            <a:pPr marL="514350" indent="-514350">
              <a:buAutoNum type="arabicPeriod"/>
            </a:pPr>
            <a:r>
              <a:rPr lang="en-US" sz="2300">
                <a:latin typeface="Times New Roman" panose="02020603050405020304" charset="0"/>
                <a:cs typeface="Times New Roman" panose="02020603050405020304" charset="0"/>
              </a:rPr>
              <a:t>Tìm hiểu về HTML &amp; CSS, PHP &amp; PHPMYADMIN</a:t>
            </a:r>
            <a:endParaRPr lang="en-US" sz="2300">
              <a:latin typeface="Times New Roman" panose="02020603050405020304" charset="0"/>
              <a:cs typeface="Times New Roman" panose="02020603050405020304" charset="0"/>
            </a:endParaRPr>
          </a:p>
          <a:p>
            <a:pPr marL="0" indent="0">
              <a:lnSpc>
                <a:spcPct val="140000"/>
              </a:lnSpc>
              <a:buNone/>
            </a:pPr>
            <a:r>
              <a:rPr lang="en-US" sz="1800"/>
              <a:t>	</a:t>
            </a:r>
            <a:r>
              <a:rPr lang="en-US" sz="1900">
                <a:latin typeface="Times New Roman" panose="02020603050405020304" charset="0"/>
                <a:cs typeface="Times New Roman" panose="02020603050405020304" charset="0"/>
              </a:rPr>
              <a:t>HTML là từ viết tắt của Hypertext Markup Language. HTML chính là ngôn ngữ đánh dấu tiêu chuẩn trang web. </a:t>
            </a:r>
            <a:endParaRPr lang="en-US" sz="1900">
              <a:latin typeface="Times New Roman" panose="02020603050405020304" charset="0"/>
              <a:cs typeface="Times New Roman" panose="02020603050405020304" charset="0"/>
            </a:endParaRPr>
          </a:p>
          <a:p>
            <a:pPr marL="0" indent="0">
              <a:lnSpc>
                <a:spcPct val="140000"/>
              </a:lnSpc>
              <a:buNone/>
            </a:pPr>
            <a:r>
              <a:rPr lang="en-US" sz="1900">
                <a:latin typeface="Times New Roman" panose="02020603050405020304" charset="0"/>
                <a:cs typeface="Times New Roman" panose="02020603050405020304" charset="0"/>
              </a:rPr>
              <a:t>	CSS chính là chữ viết tắt của Cascading Style Sheets. CSS giúp cho người lập trình web có thể xây dựng web một cách sinh động và hấp dẫn người xem hơn bằng hoạt động thay đổi màu sắc, màu chữ, cấu trúc của trang web.</a:t>
            </a:r>
            <a:endParaRPr lang="en-US" sz="1900">
              <a:latin typeface="Times New Roman" panose="02020603050405020304" charset="0"/>
              <a:cs typeface="Times New Roman" panose="02020603050405020304" charset="0"/>
            </a:endParaRPr>
          </a:p>
          <a:p>
            <a:pPr marL="0" indent="0">
              <a:lnSpc>
                <a:spcPct val="140000"/>
              </a:lnSpc>
              <a:buNone/>
            </a:pPr>
            <a:r>
              <a:rPr lang="en-US" sz="1900">
                <a:latin typeface="Times New Roman" panose="02020603050405020304" charset="0"/>
                <a:cs typeface="Times New Roman" panose="02020603050405020304" charset="0"/>
              </a:rPr>
              <a:t>	</a:t>
            </a:r>
            <a:r>
              <a:rPr lang="en-US" sz="1900">
                <a:latin typeface="Times New Roman" panose="02020603050405020304" charset="0"/>
                <a:cs typeface="Times New Roman" panose="02020603050405020304" charset="0"/>
                <a:sym typeface="+mn-ea"/>
              </a:rPr>
              <a:t>PHP là một từ viết tắt của cụm từ Hypertext Pre Processor. Là một ngôn ngữ lập trình thường được sử dụng để phát triển ứng dụng.</a:t>
            </a:r>
            <a:endParaRPr lang="en-US" sz="1900">
              <a:latin typeface="Times New Roman" panose="02020603050405020304" charset="0"/>
              <a:cs typeface="Times New Roman" panose="02020603050405020304" charset="0"/>
              <a:sym typeface="+mn-ea"/>
            </a:endParaRPr>
          </a:p>
          <a:p>
            <a:pPr marL="0" indent="0">
              <a:lnSpc>
                <a:spcPct val="140000"/>
              </a:lnSpc>
              <a:buNone/>
            </a:pPr>
            <a:r>
              <a:rPr lang="en-US" sz="1900">
                <a:latin typeface="Times New Roman" panose="02020603050405020304" charset="0"/>
                <a:cs typeface="Times New Roman" panose="02020603050405020304" charset="0"/>
                <a:sym typeface="+mn-ea"/>
              </a:rPr>
              <a:t>	Phpmyadmin là một hệ thống quản trị cơ sở dữ liệu mã nguồn mở (gọi tắt là RDBMS) hoạt động theo mô hình client-server. Với RDBMS là viết tắt của Relational Database Management System. Phpmyadmin được tích hợp apache, PHP.  Quản lý dữ liệu thông qua các cơ sở dữ liệu.</a:t>
            </a:r>
            <a:endParaRPr lang="en-US" sz="19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609600" y="373380"/>
            <a:ext cx="10972800" cy="5591810"/>
          </a:xfrm>
        </p:spPr>
        <p:txBody>
          <a:bodyPr/>
          <a:p>
            <a:pPr marL="514350" indent="-514350">
              <a:buFont typeface="+mj-lt"/>
              <a:buAutoNum type="arabicPeriod" startAt="2"/>
            </a:pPr>
            <a:r>
              <a:rPr lang="en-US" sz="2800">
                <a:latin typeface="Times New Roman" panose="02020603050405020304" charset="0"/>
                <a:cs typeface="Times New Roman" panose="02020603050405020304" charset="0"/>
              </a:rPr>
              <a:t>TÌM HIỂU VỀ LÀNG NGHỀ CỦA TỈNH TRÀ VINH</a:t>
            </a:r>
            <a:endParaRPr lang="en-US" sz="2800">
              <a:latin typeface="Times New Roman" panose="02020603050405020304" charset="0"/>
              <a:cs typeface="Times New Roman" panose="02020603050405020304" charset="0"/>
            </a:endParaRPr>
          </a:p>
          <a:p>
            <a:pPr marL="514350" indent="-514350">
              <a:lnSpc>
                <a:spcPct val="150000"/>
              </a:lnSpc>
              <a:buFont typeface="+mj-lt"/>
              <a:buNone/>
            </a:pPr>
            <a:r>
              <a:rPr lang="en-US" sz="2800">
                <a:latin typeface="Times New Roman" panose="02020603050405020304" charset="0"/>
                <a:cs typeface="Times New Roman" panose="02020603050405020304" charset="0"/>
              </a:rPr>
              <a:t>	</a:t>
            </a:r>
            <a:r>
              <a:rPr lang="en-US" sz="2400">
                <a:latin typeface="Times New Roman" panose="02020603050405020304" charset="0"/>
                <a:cs typeface="Times New Roman" panose="02020603050405020304" charset="0"/>
              </a:rPr>
              <a:t>Làng nghề là một đơn vị hành chính cổ xưa mà cũng có nghĩa là một nơi quần cư đông người, sinh hoạt có tổ chức, có kỷ cương tập quán riêng theo nghĩa rộng. Làng nghề không những là một làng sống chuyên nghề mà cũng có hàm ý là những người cùng nghề sống hợp quần thể để phát triển công ăn việc làm. Những tập tục, thói quen và nói chung là những kinh nghiệm xã hội được hình thành từ lâu đời trong lối sống và nếp nghĩ của con người, được truyền lại từ thế hệ này sang thế hệ khác.</a:t>
            </a:r>
            <a:endParaRPr lang="en-US" sz="2400">
              <a:latin typeface="Times New Roman" panose="02020603050405020304" charset="0"/>
              <a:cs typeface="Times New Roman" panose="02020603050405020304" charset="0"/>
            </a:endParaRPr>
          </a:p>
          <a:p>
            <a:pPr marL="0" indent="0">
              <a:buFont typeface="+mj-lt"/>
              <a:buNone/>
            </a:pPr>
            <a:endParaRPr lang="en-US" sz="24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t>NGHIÊN CỨU LÝ THUYẾT</a:t>
            </a:r>
            <a:endParaRPr lang="en-US"/>
          </a:p>
        </p:txBody>
      </p:sp>
      <p:sp>
        <p:nvSpPr>
          <p:cNvPr id="3" name="Content Placeholder 2"/>
          <p:cNvSpPr>
            <a:spLocks noGrp="1"/>
          </p:cNvSpPr>
          <p:nvPr>
            <p:ph idx="1"/>
          </p:nvPr>
        </p:nvSpPr>
        <p:spPr>
          <a:xfrm>
            <a:off x="480695" y="1052830"/>
            <a:ext cx="9897110" cy="4953000"/>
          </a:xfrm>
        </p:spPr>
        <p:txBody>
          <a:bodyPr/>
          <a:p>
            <a:pPr marL="514350" indent="-514350">
              <a:buFont typeface="+mj-lt"/>
              <a:buAutoNum type="arabicPeriod" startAt="3"/>
            </a:pPr>
            <a:r>
              <a:rPr lang="en-US" sz="2400">
                <a:latin typeface="Times New Roman" panose="02020603050405020304" charset="0"/>
                <a:cs typeface="Times New Roman" panose="02020603050405020304" charset="0"/>
              </a:rPr>
              <a:t> LÀNG NGHỀ TRUYỀN THỐNG CỦA TỈNH TRÀ VINH</a:t>
            </a:r>
            <a:endParaRPr lang="en-US" sz="2400">
              <a:latin typeface="Times New Roman" panose="02020603050405020304" charset="0"/>
              <a:cs typeface="Times New Roman" panose="02020603050405020304" charset="0"/>
            </a:endParaRPr>
          </a:p>
          <a:p>
            <a:pPr marL="457200" indent="-457200">
              <a:lnSpc>
                <a:spcPct val="120000"/>
              </a:lnSpc>
              <a:buFont typeface="Wingdings" panose="05000000000000000000" charset="0"/>
              <a:buChar char="Ø"/>
            </a:pPr>
            <a:r>
              <a:rPr lang="en-US" sz="2400">
                <a:latin typeface="Times New Roman" panose="02020603050405020304" charset="0"/>
                <a:cs typeface="Times New Roman" panose="02020603050405020304" charset="0"/>
              </a:rPr>
              <a:t>  </a:t>
            </a:r>
            <a:r>
              <a:rPr lang="en-US" sz="2000">
                <a:latin typeface="Times New Roman" panose="02020603050405020304" charset="0"/>
                <a:cs typeface="Times New Roman" panose="02020603050405020304" charset="0"/>
              </a:rPr>
              <a:t>Làng nghề trồng hoa kiểng Long Đức</a:t>
            </a:r>
            <a:endParaRPr lang="en-US" sz="2000">
              <a:latin typeface="Times New Roman" panose="02020603050405020304" charset="0"/>
              <a:cs typeface="Times New Roman" panose="02020603050405020304" charset="0"/>
            </a:endParaRPr>
          </a:p>
          <a:p>
            <a:pPr>
              <a:lnSpc>
                <a:spcPct val="120000"/>
              </a:lnSpc>
              <a:buFont typeface="Wingdings" panose="05000000000000000000" charset="0"/>
              <a:buChar char="Ø"/>
            </a:pPr>
            <a:r>
              <a:rPr lang="en-US" sz="2000">
                <a:latin typeface="Times New Roman" panose="02020603050405020304" charset="0"/>
                <a:cs typeface="Times New Roman" panose="02020603050405020304" charset="0"/>
              </a:rPr>
              <a:t>    Làng nghề điêu khắc gỗ chùa hang</a:t>
            </a:r>
            <a:endParaRPr lang="en-US" sz="2000">
              <a:latin typeface="Times New Roman" panose="02020603050405020304" charset="0"/>
              <a:cs typeface="Times New Roman" panose="02020603050405020304" charset="0"/>
            </a:endParaRPr>
          </a:p>
          <a:p>
            <a:pPr>
              <a:lnSpc>
                <a:spcPct val="120000"/>
              </a:lnSpc>
              <a:buFont typeface="Wingdings" panose="05000000000000000000" charset="0"/>
              <a:buChar char="Ø"/>
            </a:pPr>
            <a:r>
              <a:rPr lang="en-US" sz="2000">
                <a:latin typeface="Times New Roman" panose="02020603050405020304" charset="0"/>
                <a:cs typeface="Times New Roman" panose="02020603050405020304" charset="0"/>
              </a:rPr>
              <a:t>Làng nghề Rượu Xuân thạnh</a:t>
            </a:r>
            <a:endParaRPr lang="en-US" sz="2000">
              <a:latin typeface="Times New Roman" panose="02020603050405020304" charset="0"/>
              <a:cs typeface="Times New Roman" panose="02020603050405020304" charset="0"/>
            </a:endParaRPr>
          </a:p>
          <a:p>
            <a:pPr>
              <a:lnSpc>
                <a:spcPct val="120000"/>
              </a:lnSpc>
              <a:buFont typeface="Wingdings" panose="05000000000000000000" charset="0"/>
              <a:buChar char="Ø"/>
            </a:pPr>
            <a:r>
              <a:rPr lang="en-US" sz="2000">
                <a:latin typeface="Times New Roman" panose="02020603050405020304" charset="0"/>
                <a:cs typeface="Times New Roman" panose="02020603050405020304" charset="0"/>
              </a:rPr>
              <a:t>    Làng nghề bánh tét Trà cuôn</a:t>
            </a:r>
            <a:endParaRPr lang="en-US" sz="2000">
              <a:latin typeface="Times New Roman" panose="02020603050405020304" charset="0"/>
              <a:cs typeface="Times New Roman" panose="02020603050405020304" charset="0"/>
            </a:endParaRPr>
          </a:p>
          <a:p>
            <a:pPr>
              <a:lnSpc>
                <a:spcPct val="120000"/>
              </a:lnSpc>
              <a:buFont typeface="Wingdings" panose="05000000000000000000" charset="0"/>
              <a:buChar char="Ø"/>
            </a:pPr>
            <a:r>
              <a:rPr lang="en-US" sz="2000">
                <a:latin typeface="Times New Roman" panose="02020603050405020304" charset="0"/>
                <a:cs typeface="Times New Roman" panose="02020603050405020304" charset="0"/>
              </a:rPr>
              <a:t>    Làng nghề chế biến thủy sản Xóm đáy</a:t>
            </a:r>
            <a:endParaRPr lang="en-US" sz="2000">
              <a:latin typeface="Times New Roman" panose="02020603050405020304" charset="0"/>
              <a:cs typeface="Times New Roman" panose="02020603050405020304" charset="0"/>
            </a:endParaRPr>
          </a:p>
          <a:p>
            <a:pPr>
              <a:lnSpc>
                <a:spcPct val="120000"/>
              </a:lnSpc>
              <a:buFont typeface="Wingdings" panose="05000000000000000000" charset="0"/>
              <a:buChar char="Ø"/>
            </a:pPr>
            <a:r>
              <a:rPr lang="en-US" sz="2000">
                <a:latin typeface="Times New Roman" panose="02020603050405020304" charset="0"/>
                <a:cs typeface="Times New Roman" panose="02020603050405020304" charset="0"/>
              </a:rPr>
              <a:t>......</a:t>
            </a:r>
            <a:endParaRPr lang="en-US" sz="2000">
              <a:latin typeface="Times New Roman" panose="02020603050405020304" charset="0"/>
              <a:cs typeface="Times New Roman" panose="02020603050405020304" charset="0"/>
            </a:endParaRPr>
          </a:p>
        </p:txBody>
      </p:sp>
      <p:sp>
        <p:nvSpPr>
          <p:cNvPr id="4" name="Content Placeholder 2"/>
          <p:cNvSpPr>
            <a:spLocks noGrp="1"/>
          </p:cNvSpPr>
          <p:nvPr/>
        </p:nvSpPr>
        <p:spPr>
          <a:xfrm>
            <a:off x="6848475" y="952500"/>
            <a:ext cx="5019040" cy="4953000"/>
          </a:xfrm>
          <a:prstGeom prst="rect">
            <a:avLst/>
          </a:prstGeom>
          <a:noFill/>
          <a:ln w="9525">
            <a:noFill/>
          </a:ln>
        </p:spPr>
        <p:txBody>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Font typeface="Wingdings" panose="05000000000000000000" charset="0"/>
              <a:buNone/>
            </a:pPr>
            <a:r>
              <a:rPr lang="en-US" sz="2400">
                <a:latin typeface="Times New Roman" panose="02020603050405020304" charset="0"/>
                <a:cs typeface="Times New Roman" panose="02020603050405020304" charset="0"/>
              </a:rPr>
              <a:t>  </a:t>
            </a:r>
            <a:endParaRPr lang="en-US" sz="20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4390</Words>
  <Application>WPS Presentation</Application>
  <PresentationFormat>Widescreen</PresentationFormat>
  <Paragraphs>120</Paragraphs>
  <Slides>27</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27</vt:i4>
      </vt:variant>
    </vt:vector>
  </HeadingPairs>
  <TitlesOfParts>
    <vt:vector size="36" baseType="lpstr">
      <vt:lpstr>Arial</vt:lpstr>
      <vt:lpstr>SimSun</vt:lpstr>
      <vt:lpstr>Wingdings</vt:lpstr>
      <vt:lpstr>Times New Roman</vt:lpstr>
      <vt:lpstr>Wingdings</vt:lpstr>
      <vt:lpstr>Microsoft YaHei</vt:lpstr>
      <vt:lpstr>Arial Unicode MS</vt:lpstr>
      <vt:lpstr>Calibri</vt:lpstr>
      <vt:lpstr>Orange Waves</vt:lpstr>
      <vt:lpstr>PowerPoint 演示文稿</vt:lpstr>
      <vt:lpstr>NỘI DUNG</vt:lpstr>
      <vt:lpstr>PowerPoint 演示文稿</vt:lpstr>
      <vt:lpstr>TỔNG QUAN</vt:lpstr>
      <vt:lpstr>TỔNG QUAN</vt:lpstr>
      <vt:lpstr>PowerPoint 演示文稿</vt:lpstr>
      <vt:lpstr>PowerPoint 演示文稿</vt:lpstr>
      <vt:lpstr>PowerPoint 演示文稿</vt:lpstr>
      <vt:lpstr>NGHIÊN CỨU LÝ THUYẾT</vt:lpstr>
      <vt:lpstr>PowerPoint 演示文稿</vt:lpstr>
      <vt:lpstr>ĐÁNH GIÁ KẾT QUẢ</vt:lpstr>
      <vt:lpstr>THIẾT KẾ VÀ THỰC NGHIỆM</vt:lpstr>
      <vt:lpstr>GIỚI THIỆU THÔNG TIN LÀNG NGHỀ</vt:lpstr>
      <vt:lpstr> GIỚI THIỆU THÔNG TIN CHI TIẾT</vt:lpstr>
      <vt:lpstr>CHỨC NĂNG TÌM KIẾM</vt:lpstr>
      <vt:lpstr>GIAO DIỆN ĐĂNG NHẬP ADMIN</vt:lpstr>
      <vt:lpstr>GIAO DIỆN ADMIN</vt:lpstr>
      <vt:lpstr>THÊM THÔNG TIN LÀNG NGHỀ</vt:lpstr>
      <vt:lpstr>GIAO DIỆN QUẢN LÝ THÔNG TIN CHI TIẾT</vt:lpstr>
      <vt:lpstr>GIAO DIỆN THÊM THÔNG TIN CHI TIẾT</vt:lpstr>
      <vt:lpstr>GIAO DIỆN UPLOAD HÌNH ẢNH</vt:lpstr>
      <vt:lpstr>GIAO DIỆN SỬA THÔNG TIN LÀNG NGHỀ</vt:lpstr>
      <vt:lpstr>CHỨC NĂNG TRONG QUẢN TRỊ WEBSITE</vt:lpstr>
      <vt:lpstr>PowerPoint 演示文稿</vt:lpstr>
      <vt:lpstr>KẾT LUẬN</vt:lpstr>
      <vt:lpstr>HƯỚNG PHÁT TRIỂN</vt:lpstr>
      <vt:lpstr>Thank for Watching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HP</cp:lastModifiedBy>
  <cp:revision>8</cp:revision>
  <dcterms:created xsi:type="dcterms:W3CDTF">2023-02-05T08:26:00Z</dcterms:created>
  <dcterms:modified xsi:type="dcterms:W3CDTF">2023-02-16T08:42:36Z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FC48706E4A694F29A4A662429A44B0AA</vt:lpwstr>
  </property>
  <property fmtid="{D5CDD505-2E9C-101B-9397-08002B2CF9AE}" pid="3" name="KSOProductBuildVer">
    <vt:lpwstr>1033-11.2.0.11440</vt:lpwstr>
  </property>
</Properties>
</file>

<file path=docProps/thumbnail.jpeg>
</file>